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6" r:id="rId7"/>
    <p:sldId id="267" r:id="rId8"/>
    <p:sldId id="273" r:id="rId9"/>
    <p:sldId id="268" r:id="rId10"/>
    <p:sldId id="274" r:id="rId11"/>
    <p:sldId id="261" r:id="rId12"/>
    <p:sldId id="262" r:id="rId13"/>
    <p:sldId id="270" r:id="rId14"/>
    <p:sldId id="271" r:id="rId15"/>
    <p:sldId id="269" r:id="rId16"/>
    <p:sldId id="263" r:id="rId17"/>
    <p:sldId id="272" r:id="rId18"/>
    <p:sldId id="264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gif>
</file>

<file path=ppt/media/image14.gif>
</file>

<file path=ppt/media/image15.png>
</file>

<file path=ppt/media/image2.png>
</file>

<file path=ppt/media/image3.png>
</file>

<file path=ppt/media/image4.jpeg>
</file>

<file path=ppt/media/image5.gif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FD3207-2C20-4B6D-B084-154B5F26EAFC}" type="datetimeFigureOut">
              <a:rPr lang="zh-CN" altLang="en-US" smtClean="0"/>
              <a:t>2018/5/6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1E86-FC53-4936-81C8-BF765D8877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6222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FD3207-2C20-4B6D-B084-154B5F26EAFC}" type="datetimeFigureOut">
              <a:rPr lang="zh-CN" altLang="en-US" smtClean="0"/>
              <a:t>2018/5/6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1E86-FC53-4936-81C8-BF765D8877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91738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FD3207-2C20-4B6D-B084-154B5F26EAFC}" type="datetimeFigureOut">
              <a:rPr lang="zh-CN" altLang="en-US" smtClean="0"/>
              <a:t>2018/5/6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1E86-FC53-4936-81C8-BF765D8877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65419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FD3207-2C20-4B6D-B084-154B5F26EAFC}" type="datetimeFigureOut">
              <a:rPr lang="zh-CN" altLang="en-US" smtClean="0"/>
              <a:t>2018/5/6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1E86-FC53-4936-81C8-BF765D8877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83104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FD3207-2C20-4B6D-B084-154B5F26EAFC}" type="datetimeFigureOut">
              <a:rPr lang="zh-CN" altLang="en-US" smtClean="0"/>
              <a:t>2018/5/6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1E86-FC53-4936-81C8-BF765D8877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1756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FD3207-2C20-4B6D-B084-154B5F26EAFC}" type="datetimeFigureOut">
              <a:rPr lang="zh-CN" altLang="en-US" smtClean="0"/>
              <a:t>2018/5/6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1E86-FC53-4936-81C8-BF765D8877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4895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FD3207-2C20-4B6D-B084-154B5F26EAFC}" type="datetimeFigureOut">
              <a:rPr lang="zh-CN" altLang="en-US" smtClean="0"/>
              <a:t>2018/5/6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1E86-FC53-4936-81C8-BF765D8877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74783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FD3207-2C20-4B6D-B084-154B5F26EAFC}" type="datetimeFigureOut">
              <a:rPr lang="zh-CN" altLang="en-US" smtClean="0"/>
              <a:t>2018/5/6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1E86-FC53-4936-81C8-BF765D8877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7744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FD3207-2C20-4B6D-B084-154B5F26EAFC}" type="datetimeFigureOut">
              <a:rPr lang="zh-CN" altLang="en-US" smtClean="0"/>
              <a:t>2018/5/6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1E86-FC53-4936-81C8-BF765D8877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60732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FD3207-2C20-4B6D-B084-154B5F26EAFC}" type="datetimeFigureOut">
              <a:rPr lang="zh-CN" altLang="en-US" smtClean="0"/>
              <a:t>2018/5/6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1E86-FC53-4936-81C8-BF765D8877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6598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FD3207-2C20-4B6D-B084-154B5F26EAFC}" type="datetimeFigureOut">
              <a:rPr lang="zh-CN" altLang="en-US" smtClean="0"/>
              <a:t>2018/5/6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D71E86-FC53-4936-81C8-BF765D8877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4122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FD3207-2C20-4B6D-B084-154B5F26EAFC}" type="datetimeFigureOut">
              <a:rPr lang="zh-CN" altLang="en-US" smtClean="0"/>
              <a:t>2018/5/6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D71E86-FC53-4936-81C8-BF765D88779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34308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arooncn/RL/tree/master/Follower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github.com/marooncn/RL/tree/master/Follower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github.com/marooncn/RL/tree/master/Follower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github.com/marooncn/RL/tree/master/Follower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arooncn/RL/tree/master/Follower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hyperlink" Target="https://github.com/marooncn/RL/tree/master/Follower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github.com/marooncn/RL/tree/master/Follower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urtlebot/turtlebot_apps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yenchenlin/DeepLearningFlappyBird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/>
              <a:t>基于</a:t>
            </a:r>
            <a:r>
              <a:rPr lang="en-US" altLang="zh-CN" dirty="0" smtClean="0"/>
              <a:t>DQN</a:t>
            </a:r>
            <a:r>
              <a:rPr lang="zh-CN" altLang="en-US" dirty="0" smtClean="0"/>
              <a:t>的跟随机器人</a:t>
            </a:r>
            <a:r>
              <a:rPr lang="en-US" altLang="zh-CN" dirty="0" smtClean="0"/>
              <a:t>Follower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zh-CN" dirty="0" smtClean="0"/>
          </a:p>
          <a:p>
            <a:r>
              <a:rPr lang="zh-CN" altLang="en-US" dirty="0" smtClean="0"/>
              <a:t>马留龙     董贯涛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21277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DQN</a:t>
            </a:r>
            <a:r>
              <a:rPr lang="zh-CN" altLang="en-US" dirty="0" smtClean="0"/>
              <a:t>改进（改进随机采样）</a:t>
            </a:r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738187" y="6210301"/>
            <a:ext cx="111204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Schaul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T, </a:t>
            </a:r>
            <a:r>
              <a:rPr lang="en-US" altLang="zh-C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Quan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J, </a:t>
            </a:r>
            <a:r>
              <a:rPr lang="en-US" altLang="zh-C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Antonoglou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I, et al. Prioritized experience replay[J]. </a:t>
            </a:r>
            <a:r>
              <a:rPr lang="en-US" altLang="zh-C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arXiv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preprint arXiv:1511.05952, 2015.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本框 2"/>
              <p:cNvSpPr txBox="1"/>
              <p:nvPr/>
            </p:nvSpPr>
            <p:spPr>
              <a:xfrm>
                <a:off x="1259968" y="2225963"/>
                <a:ext cx="10331668" cy="19630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altLang="zh-CN" sz="2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Nature DQN: </a:t>
                </a:r>
                <a:r>
                  <a:rPr lang="zh-CN" altLang="en-US" sz="2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经验池随机采样</a:t>
                </a:r>
                <a:endParaRPr lang="en-US" altLang="zh-CN" sz="2800" dirty="0" smtClean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zh-CN" altLang="en-US" sz="2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根据</a:t>
                </a:r>
                <a:r>
                  <a:rPr lang="en-US" altLang="zh-CN" sz="2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surprise</a:t>
                </a:r>
                <a:r>
                  <a:rPr lang="zh-CN" altLang="en-US" sz="2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设置经验权重</a:t>
                </a:r>
                <a:endParaRPr lang="en-US" altLang="zh-CN" sz="2800" dirty="0" smtClean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:r>
                  <a:rPr lang="en-US" altLang="zh-CN" sz="2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zh-CN" sz="28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|</m:t>
                    </m:r>
                    <m:r>
                      <a:rPr lang="en-US" altLang="zh-CN" sz="28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𝑟</m:t>
                    </m:r>
                    <m:r>
                      <a:rPr lang="en-US" altLang="zh-CN" sz="28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zh-CN" altLang="en-US" sz="28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𝛾</m:t>
                    </m:r>
                    <m:func>
                      <m:funcPr>
                        <m:ctrlPr>
                          <a:rPr lang="en-US" altLang="zh-CN" sz="2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altLang="zh-CN" sz="28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altLang="zh-CN" sz="280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max</m:t>
                            </m:r>
                          </m:e>
                          <m:lim>
                            <m:sSup>
                              <m:sSupPr>
                                <m:ctrlPr>
                                  <a:rPr lang="en-US" altLang="zh-CN" sz="2800" i="1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sz="2800" i="1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𝑎</m:t>
                                </m:r>
                              </m:e>
                              <m:sup>
                                <m:r>
                                  <a:rPr lang="en-US" altLang="zh-CN" sz="2800" i="1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′</m:t>
                                </m:r>
                              </m:sup>
                            </m:sSup>
                          </m:lim>
                        </m:limLow>
                      </m:fName>
                      <m:e>
                        <m:r>
                          <a:rPr lang="en-US" altLang="zh-CN" sz="2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𝑄</m:t>
                        </m:r>
                        <m:d>
                          <m:dPr>
                            <m:ctrlPr>
                              <a:rPr lang="en-US" altLang="zh-CN" sz="2800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altLang="zh-CN" sz="2800" b="0" i="1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sz="2800" b="0" i="1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𝑠</m:t>
                                </m:r>
                              </m:e>
                              <m:sup>
                                <m:r>
                                  <a:rPr lang="en-US" altLang="zh-CN" sz="2800" b="0" i="1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a:rPr lang="en-US" altLang="zh-CN" sz="2800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, </m:t>
                            </m:r>
                            <m:sSup>
                              <m:sSupPr>
                                <m:ctrlPr>
                                  <a:rPr lang="en-US" altLang="zh-CN" sz="2800" b="0" i="1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sz="2800" b="0" i="1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𝑎</m:t>
                                </m:r>
                              </m:e>
                              <m:sup>
                                <m:r>
                                  <a:rPr lang="en-US" altLang="zh-CN" sz="2800" b="0" i="1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′</m:t>
                                </m:r>
                              </m:sup>
                            </m:sSup>
                            <m:r>
                              <a:rPr lang="en-US" altLang="zh-CN" sz="2800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, </m:t>
                            </m:r>
                            <m:sSup>
                              <m:sSupPr>
                                <m:ctrlPr>
                                  <a:rPr lang="en-US" altLang="zh-CN" sz="2800" b="0" i="1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zh-CN" altLang="en-US" sz="2800" b="0" i="1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𝜃</m:t>
                                </m:r>
                              </m:e>
                              <m:sup>
                                <m:r>
                                  <a:rPr lang="en-US" altLang="zh-CN" sz="2800" b="0" i="1" smtClean="0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−</m:t>
                                </m:r>
                              </m:sup>
                            </m:sSup>
                          </m:e>
                        </m:d>
                        <m:r>
                          <a:rPr lang="en-US" altLang="zh-CN" sz="2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𝑄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, 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𝑎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zh-CN" altLang="en-US" sz="2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𝜃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)| </m:t>
                        </m:r>
                      </m:e>
                    </m:func>
                  </m:oMath>
                </a14:m>
                <a:endParaRPr lang="en-US" altLang="zh-CN" sz="2800" b="0" dirty="0" smtClean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zh-CN" altLang="en-US" sz="2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采样时权重大小选中概率越</a:t>
                </a:r>
                <a:r>
                  <a:rPr lang="zh-CN" altLang="en-US" sz="2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大</a:t>
                </a:r>
                <a:endParaRPr lang="en-US" altLang="zh-CN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文本框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59968" y="2225963"/>
                <a:ext cx="10331668" cy="1963038"/>
              </a:xfrm>
              <a:prstGeom prst="rect">
                <a:avLst/>
              </a:prstGeom>
              <a:blipFill>
                <a:blip r:embed="rId2"/>
                <a:stretch>
                  <a:fillRect l="-1062" t="-3416" b="-776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77555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Follower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2742045" y="2462934"/>
            <a:ext cx="6707909" cy="2173720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环境：</a:t>
            </a:r>
            <a:r>
              <a:rPr lang="en-US" altLang="zh-CN" dirty="0" smtClean="0"/>
              <a:t>V-REP</a:t>
            </a:r>
          </a:p>
          <a:p>
            <a:r>
              <a:rPr lang="zh-CN" altLang="en-US" dirty="0" smtClean="0"/>
              <a:t>状态：深度图像（</a:t>
            </a:r>
            <a:r>
              <a:rPr lang="en-US" altLang="zh-CN" dirty="0" smtClean="0"/>
              <a:t>64*64</a:t>
            </a:r>
            <a:r>
              <a:rPr lang="zh-CN" altLang="en-US" dirty="0" smtClean="0"/>
              <a:t>*</a:t>
            </a:r>
            <a:r>
              <a:rPr lang="en-US" altLang="zh-CN" dirty="0" smtClean="0"/>
              <a:t>4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zh-CN" altLang="en-US" dirty="0" smtClean="0"/>
              <a:t>动作：前进、后退、左转、右转、停止</a:t>
            </a:r>
            <a:endParaRPr lang="en-US" altLang="zh-CN" dirty="0" smtClean="0"/>
          </a:p>
          <a:p>
            <a:r>
              <a:rPr lang="zh-CN" altLang="en-US" dirty="0" smtClean="0"/>
              <a:t>奖励：</a:t>
            </a:r>
            <a:r>
              <a:rPr lang="en-US" altLang="zh-CN" dirty="0" err="1" smtClean="0"/>
              <a:t>get_reward</a:t>
            </a:r>
            <a:r>
              <a:rPr lang="zh-CN" altLang="en-US" dirty="0" smtClean="0"/>
              <a:t>函数</a:t>
            </a:r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2890980" y="6271491"/>
            <a:ext cx="64192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 smtClean="0"/>
              <a:t>源码： </a:t>
            </a:r>
            <a:r>
              <a:rPr lang="en-US" altLang="zh-CN" sz="1600" dirty="0" smtClean="0">
                <a:hlinkClick r:id="rId2"/>
              </a:rPr>
              <a:t>https://github.com/marooncn/RL/tree/master/Follower</a:t>
            </a:r>
            <a:r>
              <a:rPr lang="en-US" altLang="zh-CN" sz="1600" dirty="0" smtClean="0"/>
              <a:t> </a:t>
            </a: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332155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Follower</a:t>
            </a:r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2890980" y="6271491"/>
            <a:ext cx="64192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 smtClean="0"/>
              <a:t>源码： </a:t>
            </a:r>
            <a:r>
              <a:rPr lang="en-US" altLang="zh-CN" sz="1600" dirty="0" smtClean="0">
                <a:hlinkClick r:id="rId2"/>
              </a:rPr>
              <a:t>https://github.com/marooncn/RL/tree/master/Follower</a:t>
            </a:r>
            <a:r>
              <a:rPr lang="en-US" altLang="zh-CN" sz="1600" dirty="0" smtClean="0"/>
              <a:t> </a:t>
            </a:r>
            <a:endParaRPr lang="zh-CN" altLang="en-US" sz="1600" dirty="0"/>
          </a:p>
        </p:txBody>
      </p:sp>
      <p:pic>
        <p:nvPicPr>
          <p:cNvPr id="6146" name="Picture 2" descr="Introduction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9334" y="1690688"/>
            <a:ext cx="4873331" cy="3869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7555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Follower</a:t>
            </a:r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2890980" y="6271491"/>
            <a:ext cx="64192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 smtClean="0"/>
              <a:t>源码： </a:t>
            </a:r>
            <a:r>
              <a:rPr lang="en-US" altLang="zh-CN" sz="1600" dirty="0" smtClean="0">
                <a:hlinkClick r:id="rId2"/>
              </a:rPr>
              <a:t>https://github.com/marooncn/RL/tree/master/Follower</a:t>
            </a:r>
            <a:r>
              <a:rPr lang="en-US" altLang="zh-CN" sz="1600" dirty="0" smtClean="0"/>
              <a:t> </a:t>
            </a:r>
            <a:endParaRPr lang="zh-CN" altLang="en-US" sz="1600" dirty="0"/>
          </a:p>
        </p:txBody>
      </p:sp>
      <p:sp>
        <p:nvSpPr>
          <p:cNvPr id="6" name="右大括号 5"/>
          <p:cNvSpPr/>
          <p:nvPr/>
        </p:nvSpPr>
        <p:spPr>
          <a:xfrm>
            <a:off x="7892509" y="1782014"/>
            <a:ext cx="189309" cy="1893456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8169599" y="2544077"/>
            <a:ext cx="1565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Nature DQN</a:t>
            </a:r>
            <a:endParaRPr lang="zh-CN" altLang="en-US" dirty="0"/>
          </a:p>
        </p:txBody>
      </p:sp>
      <p:pic>
        <p:nvPicPr>
          <p:cNvPr id="15" name="内容占位符 1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311" y="1403927"/>
            <a:ext cx="6259580" cy="4776238"/>
          </a:xfrm>
        </p:spPr>
      </p:pic>
      <p:sp>
        <p:nvSpPr>
          <p:cNvPr id="16" name="右大括号 15"/>
          <p:cNvSpPr/>
          <p:nvPr/>
        </p:nvSpPr>
        <p:spPr>
          <a:xfrm>
            <a:off x="7892509" y="3925153"/>
            <a:ext cx="182436" cy="2096655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8169599" y="4788814"/>
            <a:ext cx="1565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Dueling DQN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20105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Follower</a:t>
            </a:r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2890980" y="6271491"/>
            <a:ext cx="64192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 smtClean="0"/>
              <a:t>源码： </a:t>
            </a:r>
            <a:r>
              <a:rPr lang="en-US" altLang="zh-CN" sz="1600" dirty="0" smtClean="0">
                <a:hlinkClick r:id="rId2"/>
              </a:rPr>
              <a:t>https://github.com/marooncn/RL/tree/master/Follower</a:t>
            </a:r>
            <a:r>
              <a:rPr lang="en-US" altLang="zh-CN" sz="1600" dirty="0" smtClean="0"/>
              <a:t> </a:t>
            </a:r>
            <a:endParaRPr lang="zh-CN" altLang="en-US" sz="1600" dirty="0"/>
          </a:p>
        </p:txBody>
      </p:sp>
      <p:sp>
        <p:nvSpPr>
          <p:cNvPr id="6" name="右大括号 5"/>
          <p:cNvSpPr/>
          <p:nvPr/>
        </p:nvSpPr>
        <p:spPr>
          <a:xfrm>
            <a:off x="7892510" y="1782014"/>
            <a:ext cx="182436" cy="1238277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8169599" y="2216486"/>
            <a:ext cx="19257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Experience replay</a:t>
            </a:r>
            <a:endParaRPr lang="zh-CN" altLang="en-US" dirty="0"/>
          </a:p>
        </p:txBody>
      </p:sp>
      <p:sp>
        <p:nvSpPr>
          <p:cNvPr id="16" name="右大括号 15"/>
          <p:cNvSpPr/>
          <p:nvPr/>
        </p:nvSpPr>
        <p:spPr>
          <a:xfrm>
            <a:off x="7892510" y="3279706"/>
            <a:ext cx="182436" cy="2428367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8169599" y="4299287"/>
            <a:ext cx="1565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Double DQN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091" y="1818357"/>
            <a:ext cx="6698245" cy="4045094"/>
          </a:xfrm>
        </p:spPr>
      </p:pic>
    </p:spTree>
    <p:extLst>
      <p:ext uri="{BB962C8B-B14F-4D97-AF65-F5344CB8AC3E}">
        <p14:creationId xmlns:p14="http://schemas.microsoft.com/office/powerpoint/2010/main" val="3428782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Follower</a:t>
            </a:r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2890980" y="6271491"/>
            <a:ext cx="64192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 smtClean="0"/>
              <a:t>源码： </a:t>
            </a:r>
            <a:r>
              <a:rPr lang="en-US" altLang="zh-CN" sz="1600" dirty="0" smtClean="0">
                <a:hlinkClick r:id="rId2"/>
              </a:rPr>
              <a:t>https://github.com/marooncn/RL/tree/master/Follower</a:t>
            </a:r>
            <a:r>
              <a:rPr lang="en-US" altLang="zh-CN" sz="1600" dirty="0" smtClean="0"/>
              <a:t> </a:t>
            </a:r>
            <a:endParaRPr lang="zh-CN" altLang="en-US" sz="16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 smtClean="0"/>
              <a:t>问题：</a:t>
            </a:r>
            <a:endParaRPr lang="en-US" altLang="zh-CN" dirty="0" smtClean="0"/>
          </a:p>
          <a:p>
            <a:r>
              <a:rPr lang="zh-CN" altLang="en-US" dirty="0" smtClean="0"/>
              <a:t>训练不易收敛</a:t>
            </a:r>
            <a:endParaRPr lang="en-US" altLang="zh-CN" dirty="0" smtClean="0"/>
          </a:p>
          <a:p>
            <a:r>
              <a:rPr lang="zh-CN" altLang="en-US" dirty="0" smtClean="0"/>
              <a:t>搜索空间巨大</a:t>
            </a:r>
            <a:endParaRPr lang="en-US" altLang="zh-CN" dirty="0" smtClean="0"/>
          </a:p>
          <a:p>
            <a:pPr marL="0" indent="0">
              <a:buNone/>
            </a:pPr>
            <a:endParaRPr lang="en-US" altLang="zh-CN" dirty="0" smtClean="0"/>
          </a:p>
          <a:p>
            <a:endParaRPr lang="en-US" altLang="zh-CN" dirty="0" smtClean="0"/>
          </a:p>
          <a:p>
            <a:pPr marL="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22850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Follower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 smtClean="0"/>
              <a:t>模仿学习</a:t>
            </a:r>
            <a:endParaRPr lang="zh-CN" altLang="en-US" dirty="0"/>
          </a:p>
        </p:txBody>
      </p:sp>
      <p:pic>
        <p:nvPicPr>
          <p:cNvPr id="7172" name="Picture 4" descr="http://img.mp.itc.cn/upload/20170518/9f10cf00fc2f4aac8338c65fefee541d.jpg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5675" y="2321957"/>
            <a:ext cx="6320649" cy="3358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5"/>
          <p:cNvSpPr txBox="1"/>
          <p:nvPr/>
        </p:nvSpPr>
        <p:spPr>
          <a:xfrm>
            <a:off x="-434108" y="6255852"/>
            <a:ext cx="132818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Argall B D, </a:t>
            </a:r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Chernova</a:t>
            </a:r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S, </a:t>
            </a:r>
            <a:r>
              <a:rPr lang="en-US" altLang="zh-CN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Veloso</a:t>
            </a:r>
            <a:r>
              <a:rPr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M, et al. A survey of robot learning from demonstration[J]. Robotics and autonomous systems, 2009, 57(5): 469-483.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3996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Follower</a:t>
            </a:r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2890980" y="6271491"/>
            <a:ext cx="64192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 smtClean="0"/>
              <a:t>源码： </a:t>
            </a:r>
            <a:r>
              <a:rPr lang="en-US" altLang="zh-CN" sz="1600" dirty="0" smtClean="0">
                <a:hlinkClick r:id="rId2"/>
              </a:rPr>
              <a:t>https://github.com/marooncn/RL/tree/master/Follower</a:t>
            </a:r>
            <a:r>
              <a:rPr lang="en-US" altLang="zh-CN" sz="1600" dirty="0" smtClean="0"/>
              <a:t> </a:t>
            </a:r>
            <a:endParaRPr lang="zh-CN" altLang="en-US" sz="16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 smtClean="0"/>
              <a:t>模仿学习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8619" y="2268049"/>
            <a:ext cx="6583530" cy="3796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51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实际应用</a:t>
            </a:r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2890980" y="6271491"/>
            <a:ext cx="64192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 smtClean="0"/>
              <a:t>源码： </a:t>
            </a:r>
            <a:r>
              <a:rPr lang="en-US" altLang="zh-CN" sz="1600" dirty="0" smtClean="0">
                <a:hlinkClick r:id="rId2"/>
              </a:rPr>
              <a:t>https://github.com/marooncn/RL/tree/master/Follower</a:t>
            </a:r>
            <a:r>
              <a:rPr lang="en-US" altLang="zh-CN" sz="1600" dirty="0" smtClean="0"/>
              <a:t> </a:t>
            </a:r>
            <a:endParaRPr lang="zh-CN" altLang="en-US" sz="16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3457" y="1551709"/>
            <a:ext cx="5198023" cy="4326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76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传统跟随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170709" y="3100243"/>
            <a:ext cx="9795164" cy="60353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CN" sz="3600" dirty="0" err="1" smtClean="0"/>
              <a:t>roslaunch</a:t>
            </a:r>
            <a:r>
              <a:rPr lang="en-US" altLang="zh-CN" sz="3600" dirty="0" smtClean="0"/>
              <a:t> </a:t>
            </a:r>
            <a:r>
              <a:rPr lang="en-US" altLang="zh-CN" sz="3600" dirty="0" err="1" smtClean="0"/>
              <a:t>turtlebot_follower</a:t>
            </a:r>
            <a:r>
              <a:rPr lang="en-US" altLang="zh-CN" sz="3600" dirty="0" smtClean="0"/>
              <a:t> </a:t>
            </a:r>
            <a:r>
              <a:rPr lang="en-US" altLang="zh-CN" sz="3600" dirty="0" err="1" smtClean="0"/>
              <a:t>follower.launch</a:t>
            </a:r>
            <a:endParaRPr lang="zh-CN" altLang="en-US" sz="3600" dirty="0"/>
          </a:p>
        </p:txBody>
      </p:sp>
      <p:sp>
        <p:nvSpPr>
          <p:cNvPr id="5" name="文本框 4"/>
          <p:cNvSpPr txBox="1"/>
          <p:nvPr/>
        </p:nvSpPr>
        <p:spPr>
          <a:xfrm>
            <a:off x="3417454" y="6197600"/>
            <a:ext cx="53570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源码： </a:t>
            </a:r>
            <a:r>
              <a:rPr lang="en-US" altLang="zh-CN" sz="16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https://github.com/turtlebot/turtlebot_apps</a:t>
            </a:r>
            <a:r>
              <a:rPr lang="en-US" altLang="zh-C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zh-CN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8525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增强学习</a:t>
            </a:r>
            <a:endParaRPr lang="zh-CN" altLang="en-US" dirty="0"/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4571" y="2176297"/>
            <a:ext cx="8342857" cy="3114286"/>
          </a:xfrm>
        </p:spPr>
      </p:pic>
    </p:spTree>
    <p:extLst>
      <p:ext uri="{BB962C8B-B14F-4D97-AF65-F5344CB8AC3E}">
        <p14:creationId xmlns:p14="http://schemas.microsoft.com/office/powerpoint/2010/main" val="2710716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Q-learning</a:t>
            </a:r>
            <a:endParaRPr lang="zh-CN" altLang="en-US" dirty="0"/>
          </a:p>
        </p:txBody>
      </p:sp>
      <p:pic>
        <p:nvPicPr>
          <p:cNvPr id="3074" name="Picture 2" descr="å±å¹å¿«ç§ 2016-01-09 ä¸å12.35.01.png-140.7kB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1726" y="1819997"/>
            <a:ext cx="9022409" cy="3559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9934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DQN</a:t>
            </a:r>
            <a:endParaRPr lang="zh-CN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文本框 3"/>
              <p:cNvSpPr txBox="1"/>
              <p:nvPr/>
            </p:nvSpPr>
            <p:spPr>
              <a:xfrm>
                <a:off x="1279237" y="1810761"/>
                <a:ext cx="9947564" cy="13849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zh-CN" altLang="en-US" sz="2800" dirty="0" smtClean="0"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用神经网络逼近</a:t>
                </a:r>
                <a:r>
                  <a:rPr lang="en-US" altLang="zh-CN" sz="2800" dirty="0" smtClean="0"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Q</a:t>
                </a:r>
                <a:r>
                  <a:rPr lang="zh-CN" altLang="en-US" sz="2800" dirty="0" smtClean="0"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值</a:t>
                </a:r>
                <a:endParaRPr lang="en-US" altLang="zh-CN" sz="2800" dirty="0" smtClean="0"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endParaRPr lang="en-US" altLang="zh-CN" sz="2800" b="0" dirty="0" smtClean="0"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8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altLang="zh-CN" sz="28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𝑠</m:t>
                          </m:r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 </m:t>
                          </m:r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𝑎</m:t>
                          </m:r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 </m:t>
                          </m:r>
                          <m:r>
                            <a:rPr lang="zh-CN" altLang="en-US" sz="28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𝜃</m:t>
                          </m:r>
                        </m:e>
                      </m:d>
                      <m:r>
                        <a:rPr lang="en-US" altLang="zh-CN" sz="28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altLang="zh-CN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≈</m:t>
                      </m:r>
                      <m:r>
                        <a:rPr lang="en-US" altLang="zh-CN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𝑄</m:t>
                      </m:r>
                      <m:r>
                        <a:rPr lang="en-US" altLang="zh-CN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en-US" altLang="zh-CN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𝑠</m:t>
                      </m:r>
                      <m:r>
                        <a:rPr lang="en-US" altLang="zh-CN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, </m:t>
                      </m:r>
                      <m:r>
                        <a:rPr lang="en-US" altLang="zh-CN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𝑎</m:t>
                      </m:r>
                      <m:r>
                        <a:rPr lang="en-US" altLang="zh-CN" sz="28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zh-CN" altLang="en-US" sz="28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4" name="文本框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79237" y="1810761"/>
                <a:ext cx="9947564" cy="1384995"/>
              </a:xfrm>
              <a:prstGeom prst="rect">
                <a:avLst/>
              </a:prstGeom>
              <a:blipFill>
                <a:blip r:embed="rId2"/>
                <a:stretch>
                  <a:fillRect l="-1103" t="-528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21922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DQN+</a:t>
            </a:r>
            <a:r>
              <a:rPr lang="zh-CN" altLang="en-US" dirty="0" smtClean="0"/>
              <a:t>经验池</a:t>
            </a:r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738187" y="6210301"/>
            <a:ext cx="111204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Mnih</a:t>
            </a:r>
            <a:r>
              <a:rPr lang="en-US" altLang="zh-C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V, </a:t>
            </a:r>
            <a:r>
              <a:rPr lang="en-US" altLang="zh-C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Kavukcuoglu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K, Silver D, et al. Human-level control through deep reinforcement learning[J]. Nature, 2015, 518(7540): 529.</a:t>
            </a:r>
            <a:r>
              <a:rPr lang="en-US" altLang="zh-C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zh-CN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 descr="https://pic3.zhimg.com/80/c24454f472843ef5caef2733d50aba00_h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1967778"/>
            <a:ext cx="6858000" cy="3543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9874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DQN+</a:t>
            </a:r>
            <a:r>
              <a:rPr lang="zh-CN" altLang="en-US" dirty="0"/>
              <a:t>经验池</a:t>
            </a:r>
          </a:p>
        </p:txBody>
      </p:sp>
      <p:pic>
        <p:nvPicPr>
          <p:cNvPr id="4098" name="Picture 2" descr="https://github.com/yenchenlin/DeepLearningFlappyBird/raw/master/images/flappy_bird_demp.gif"/>
          <p:cNvPicPr>
            <a:picLocks noGrp="1" noChangeAspect="1" noChangeArrowheads="1" noCro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5711" y="1690687"/>
            <a:ext cx="2223452" cy="3964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https://github.com/yenchenlin/DeepLearningFlappyBird/raw/master/images/network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561" y="1690687"/>
            <a:ext cx="5667814" cy="42988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本框 6"/>
          <p:cNvSpPr txBox="1"/>
          <p:nvPr/>
        </p:nvSpPr>
        <p:spPr>
          <a:xfrm>
            <a:off x="738187" y="6210301"/>
            <a:ext cx="111204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代码：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</a:t>
            </a:r>
            <a:r>
              <a:rPr lang="en-US" altLang="zh-CN" sz="16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github.com/yenchenlin/DeepLearningFlappyBird</a:t>
            </a:r>
            <a:r>
              <a:rPr lang="en-US" altLang="zh-CN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zh-CN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8480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DQN</a:t>
            </a:r>
            <a:r>
              <a:rPr lang="zh-CN" altLang="en-US" dirty="0" smtClean="0"/>
              <a:t>改进（改进网络结构）</a:t>
            </a:r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332148" y="6154883"/>
            <a:ext cx="118879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Wang Z, </a:t>
            </a:r>
            <a:r>
              <a:rPr lang="en-US" altLang="zh-C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Schaul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T, Hessel M, et al. Dueling network architectures for deep reinforcement learning[J]. </a:t>
            </a:r>
            <a:r>
              <a:rPr lang="en-US" altLang="zh-C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arXiv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preprint arXiv:1511.06581, 2015.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330036" y="1607127"/>
            <a:ext cx="9892146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Dueling DQN</a:t>
            </a:r>
          </a:p>
          <a:p>
            <a:endParaRPr lang="en-US" altLang="zh-C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CN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dirty="0" smtClean="0"/>
              <a:t>改变网络结构</a:t>
            </a:r>
            <a:r>
              <a:rPr lang="zh-CN" altLang="en-US" sz="2800" dirty="0"/>
              <a:t>，评估单独动作</a:t>
            </a:r>
            <a:r>
              <a:rPr lang="zh-CN" altLang="en-US" sz="2800" dirty="0" smtClean="0"/>
              <a:t>价值，</a:t>
            </a:r>
            <a:r>
              <a:rPr lang="zh-CN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将</a:t>
            </a:r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</a:t>
            </a:r>
            <a:r>
              <a:rPr lang="zh-CN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网络分为两部分</a:t>
            </a:r>
            <a:endParaRPr lang="en-US" altLang="zh-CN" sz="28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1.</a:t>
            </a:r>
            <a:r>
              <a: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独立</a:t>
            </a:r>
            <a:r>
              <a:rPr lang="zh-CN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于动作的</a:t>
            </a:r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Value function V(s, v) </a:t>
            </a:r>
          </a:p>
          <a:p>
            <a:r>
              <a:rPr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   2.</a:t>
            </a:r>
            <a:r>
              <a:rPr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依赖</a:t>
            </a:r>
            <a:r>
              <a:rPr lang="zh-CN" altLang="en-US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于动作的</a:t>
            </a:r>
            <a:r>
              <a:rPr lang="en-US" altLang="zh-CN" sz="28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Advantage function A(s, a, w)</a:t>
            </a:r>
          </a:p>
        </p:txBody>
      </p:sp>
      <p:pic>
        <p:nvPicPr>
          <p:cNvPr id="1026" name="Picture 2" descr="https://pic4.zhimg.com/80/287cb3ac0fc93e4c6573617bc46cbda4_h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5572" y="1607127"/>
            <a:ext cx="2504210" cy="2829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22966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DQN</a:t>
            </a:r>
            <a:r>
              <a:rPr lang="zh-CN" altLang="en-US" dirty="0" smtClean="0"/>
              <a:t>改进（改进目标</a:t>
            </a:r>
            <a:r>
              <a:rPr lang="en-US" altLang="zh-CN" dirty="0" smtClean="0"/>
              <a:t>Q</a:t>
            </a:r>
            <a:r>
              <a:rPr lang="zh-CN" altLang="en-US" dirty="0" smtClean="0"/>
              <a:t>值）</a:t>
            </a:r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738187" y="6210301"/>
            <a:ext cx="111204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Van Hasselt H, </a:t>
            </a:r>
            <a:r>
              <a:rPr lang="en-US" altLang="zh-C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Guez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A, Silver D. Deep Reinforcement Learning with Double Q-Learning[C]//AAAI. 2016, 16: 2094-2100.</a:t>
            </a:r>
            <a:endParaRPr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本框 2"/>
              <p:cNvSpPr txBox="1"/>
              <p:nvPr/>
            </p:nvSpPr>
            <p:spPr>
              <a:xfrm>
                <a:off x="1352332" y="2133599"/>
                <a:ext cx="9892146" cy="308206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altLang="zh-CN" sz="2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target network</a:t>
                </a:r>
              </a:p>
              <a:p>
                <a:r>
                  <a:rPr lang="zh-CN" altLang="en-US" sz="2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缓慢更新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80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zh-CN" altLang="en-US" sz="280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𝜃</m:t>
                        </m:r>
                      </m:e>
                      <m:sup>
                        <m:r>
                          <a:rPr lang="en-US" altLang="zh-CN" sz="28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</m:sup>
                    </m:sSup>
                  </m:oMath>
                </a14:m>
                <a:r>
                  <a:rPr lang="zh-CN" altLang="en-US" sz="2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，利于训练的稳定性</a:t>
                </a:r>
                <a:endParaRPr lang="en-US" altLang="zh-CN" sz="2800" dirty="0" smtClean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algn="ctr"/>
                <a14:m>
                  <m:oMath xmlns:m="http://schemas.openxmlformats.org/officeDocument/2006/math">
                    <m:r>
                      <a:rPr lang="en-US" altLang="zh-CN" sz="28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𝑡𝑎𝑟𝑔𝑒𝑡</m:t>
                    </m:r>
                    <m:r>
                      <a:rPr lang="en-US" altLang="zh-CN" sz="28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altLang="zh-CN" sz="28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𝑄</m:t>
                    </m:r>
                    <m:r>
                      <a:rPr lang="en-US" altLang="zh-CN" sz="2800" b="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 </m:t>
                    </m:r>
                    <m:r>
                      <a:rPr lang="en-US" altLang="zh-CN" sz="28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𝑟</m:t>
                    </m:r>
                    <m:r>
                      <a:rPr lang="en-US" altLang="zh-CN" sz="28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zh-CN" altLang="en-US" sz="28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𝛾</m:t>
                    </m:r>
                    <m:func>
                      <m:funcPr>
                        <m:ctrlPr>
                          <a:rPr lang="en-US" altLang="zh-CN" sz="2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altLang="zh-CN" sz="28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limLowPr>
                          <m:e>
                            <m:r>
                              <m:rPr>
                                <m:sty m:val="p"/>
                              </m:rPr>
                              <a:rPr lang="en-US" altLang="zh-CN" sz="280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max</m:t>
                            </m:r>
                          </m:e>
                          <m:lim>
                            <m:sSup>
                              <m:sSupPr>
                                <m:ctrlPr>
                                  <a:rPr lang="en-US" altLang="zh-CN" sz="2800" i="1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sz="2800" i="1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𝑎</m:t>
                                </m:r>
                              </m:e>
                              <m:sup>
                                <m:r>
                                  <a:rPr lang="en-US" altLang="zh-CN" sz="2800" i="1"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′</m:t>
                                </m:r>
                              </m:sup>
                            </m:sSup>
                          </m:lim>
                        </m:limLow>
                      </m:fName>
                      <m:e>
                        <m:r>
                          <a:rPr lang="en-US" altLang="zh-CN" sz="2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𝑄</m:t>
                        </m:r>
                        <m:r>
                          <a:rPr lang="en-US" altLang="zh-CN" sz="2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altLang="zh-CN" sz="2800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2800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𝑠</m:t>
                            </m:r>
                          </m:e>
                          <m:sup>
                            <m:r>
                              <a:rPr lang="en-US" altLang="zh-CN" sz="2800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′</m:t>
                            </m:r>
                          </m:sup>
                        </m:sSup>
                        <m:r>
                          <a:rPr lang="en-US" altLang="zh-CN" sz="2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, </m:t>
                        </m:r>
                        <m:sSup>
                          <m:sSupPr>
                            <m:ctrlPr>
                              <a:rPr lang="en-US" altLang="zh-CN" sz="2800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altLang="zh-CN" sz="2800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𝑎</m:t>
                            </m:r>
                          </m:e>
                          <m:sup>
                            <m:r>
                              <a:rPr lang="en-US" altLang="zh-CN" sz="2800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′</m:t>
                            </m:r>
                          </m:sup>
                        </m:sSup>
                        <m:r>
                          <a:rPr lang="en-US" altLang="zh-CN" sz="2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, </m:t>
                        </m:r>
                        <m:sSup>
                          <m:sSupPr>
                            <m:ctrlPr>
                              <a:rPr lang="en-US" altLang="zh-CN" sz="2800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zh-CN" altLang="en-US" sz="2800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𝜃</m:t>
                            </m:r>
                          </m:e>
                          <m:sup>
                            <m:r>
                              <a:rPr lang="en-US" altLang="zh-CN" sz="2800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</m:sup>
                        </m:sSup>
                        <m:r>
                          <a:rPr lang="en-US" altLang="zh-CN" sz="28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e>
                    </m:func>
                  </m:oMath>
                </a14:m>
                <a:r>
                  <a:rPr lang="en-US" altLang="zh-CN" sz="2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:pPr marL="457200" indent="-457200">
                  <a:buFont typeface="Arial" panose="020B0604020202020204" pitchFamily="34" charset="0"/>
                  <a:buChar char="•"/>
                </a:pPr>
                <a:r>
                  <a:rPr lang="en-US" altLang="zh-CN" sz="2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Double DQN</a:t>
                </a:r>
              </a:p>
              <a:p>
                <a:r>
                  <a:rPr lang="zh-CN" altLang="en-US" sz="2800" dirty="0" smtClean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动作选择与评估分开，防止不均匀的过估计</a:t>
                </a:r>
                <a:endParaRPr lang="en-US" altLang="zh-CN" sz="2800" dirty="0" smtClean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8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𝑡𝑎𝑟𝑔𝑒𝑡</m:t>
                      </m:r>
                      <m:r>
                        <a:rPr lang="en-US" altLang="zh-CN" sz="28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altLang="zh-CN" sz="28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𝑄</m:t>
                      </m:r>
                      <m:r>
                        <a:rPr lang="en-US" altLang="zh-CN" sz="28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altLang="zh-CN" sz="28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𝑟</m:t>
                      </m:r>
                      <m:r>
                        <a:rPr lang="en-US" altLang="zh-CN" sz="28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+</m:t>
                      </m:r>
                      <m:r>
                        <a:rPr lang="zh-CN" altLang="en-US" sz="28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𝛾</m:t>
                      </m:r>
                      <m:r>
                        <a:rPr lang="en-US" altLang="zh-CN" sz="28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𝑄</m:t>
                      </m:r>
                      <m:d>
                        <m:dPr>
                          <m:ctrlPr>
                            <a:rPr lang="en-US" altLang="zh-CN" sz="28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zh-CN" sz="28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28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𝑠</m:t>
                              </m:r>
                            </m:e>
                            <m:sup>
                              <m:r>
                                <a:rPr lang="en-US" altLang="zh-CN" sz="28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′</m:t>
                              </m:r>
                            </m:sup>
                          </m:sSup>
                          <m:r>
                            <a:rPr lang="en-US" altLang="zh-CN" sz="28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,</m:t>
                          </m:r>
                          <m:func>
                            <m:funcPr>
                              <m:ctrlPr>
                                <a:rPr lang="en-US" altLang="zh-CN" sz="28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funcPr>
                            <m:fName>
                              <m:limLow>
                                <m:limLowPr>
                                  <m:ctrlPr>
                                    <a:rPr lang="en-US" altLang="zh-CN" sz="28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limLow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altLang="zh-CN" sz="2800" b="0" i="0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max</m:t>
                                  </m:r>
                                </m:e>
                                <m:lim>
                                  <m:sSup>
                                    <m:sSupPr>
                                      <m:ctrlPr>
                                        <a:rPr lang="en-US" altLang="zh-CN" sz="2800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altLang="zh-CN" sz="2800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𝑎</m:t>
                                      </m:r>
                                    </m:e>
                                    <m:sup>
                                      <m:r>
                                        <a:rPr lang="en-US" altLang="zh-CN" sz="2800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</m:lim>
                              </m:limLow>
                            </m:fName>
                            <m:e>
                              <m:r>
                                <a:rPr lang="en-US" altLang="zh-CN" sz="28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𝑄</m:t>
                              </m:r>
                              <m:d>
                                <m:dPr>
                                  <m:ctrlPr>
                                    <a:rPr lang="en-US" altLang="zh-CN" sz="28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sSup>
                                    <m:sSupPr>
                                      <m:ctrlPr>
                                        <a:rPr lang="en-US" altLang="zh-CN" sz="2800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altLang="zh-CN" sz="2800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𝑠</m:t>
                                      </m:r>
                                    </m:e>
                                    <m:sup>
                                      <m:r>
                                        <a:rPr lang="en-US" altLang="zh-CN" sz="2800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  <m:r>
                                    <a:rPr lang="en-US" altLang="zh-CN" sz="28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,</m:t>
                                  </m:r>
                                  <m:sSup>
                                    <m:sSupPr>
                                      <m:ctrlPr>
                                        <a:rPr lang="en-US" altLang="zh-CN" sz="2800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altLang="zh-CN" sz="2800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𝑎</m:t>
                                      </m:r>
                                    </m:e>
                                    <m:sup>
                                      <m:r>
                                        <a:rPr lang="en-US" altLang="zh-CN" sz="2800" b="0" i="1" smtClean="0">
                                          <a:latin typeface="Cambria Math" panose="02040503050406030204" pitchFamily="18" charset="0"/>
                                          <a:cs typeface="Times New Roman" panose="02020603050405020304" pitchFamily="18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  <m:r>
                                    <a:rPr lang="en-US" altLang="zh-CN" sz="28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, </m:t>
                                  </m:r>
                                  <m:r>
                                    <a:rPr lang="zh-CN" altLang="en-US" sz="28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𝜃</m:t>
                                  </m:r>
                                </m:e>
                              </m:d>
                              <m:r>
                                <a:rPr lang="en-US" altLang="zh-CN" sz="28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, </m:t>
                              </m:r>
                              <m:sSup>
                                <m:sSupPr>
                                  <m:ctrlPr>
                                    <a:rPr lang="en-US" altLang="zh-CN" sz="28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zh-CN" altLang="en-US" sz="28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𝜃</m:t>
                                  </m:r>
                                </m:e>
                                <m:sup>
                                  <m:r>
                                    <a:rPr lang="en-US" altLang="zh-CN" sz="28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−</m:t>
                                  </m:r>
                                </m:sup>
                              </m:sSup>
                            </m:e>
                          </m:func>
                        </m:e>
                      </m:d>
                    </m:oMath>
                  </m:oMathPara>
                </a14:m>
                <a:endParaRPr lang="en-US" altLang="zh-CN" sz="2800" dirty="0" smtClean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文本框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52332" y="2133599"/>
                <a:ext cx="9892146" cy="3082062"/>
              </a:xfrm>
              <a:prstGeom prst="rect">
                <a:avLst/>
              </a:prstGeom>
              <a:blipFill>
                <a:blip r:embed="rId2"/>
                <a:stretch>
                  <a:fillRect l="-1294" t="-1976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37499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1683</TotalTime>
  <Words>349</Words>
  <Application>Microsoft Office PowerPoint</Application>
  <PresentationFormat>宽屏</PresentationFormat>
  <Paragraphs>72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4" baseType="lpstr">
      <vt:lpstr>等线</vt:lpstr>
      <vt:lpstr>等线 Light</vt:lpstr>
      <vt:lpstr>Arial</vt:lpstr>
      <vt:lpstr>Cambria Math</vt:lpstr>
      <vt:lpstr>Times New Roman</vt:lpstr>
      <vt:lpstr>Office 主题​​</vt:lpstr>
      <vt:lpstr>基于DQN的跟随机器人Follower</vt:lpstr>
      <vt:lpstr>传统跟随</vt:lpstr>
      <vt:lpstr>增强学习</vt:lpstr>
      <vt:lpstr>Q-learning</vt:lpstr>
      <vt:lpstr>DQN</vt:lpstr>
      <vt:lpstr>DQN+经验池</vt:lpstr>
      <vt:lpstr>DQN+经验池</vt:lpstr>
      <vt:lpstr>DQN改进（改进网络结构）</vt:lpstr>
      <vt:lpstr>DQN改进（改进目标Q值）</vt:lpstr>
      <vt:lpstr>DQN改进（改进随机采样）</vt:lpstr>
      <vt:lpstr>Follower</vt:lpstr>
      <vt:lpstr>Follower</vt:lpstr>
      <vt:lpstr>Follower</vt:lpstr>
      <vt:lpstr>Follower</vt:lpstr>
      <vt:lpstr>Follower</vt:lpstr>
      <vt:lpstr>Follower</vt:lpstr>
      <vt:lpstr>Follower</vt:lpstr>
      <vt:lpstr>实际应用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基于DQN的跟随机器人</dc:title>
  <dc:creator>Maroon</dc:creator>
  <cp:lastModifiedBy>marooncn@163.com</cp:lastModifiedBy>
  <cp:revision>95</cp:revision>
  <dcterms:created xsi:type="dcterms:W3CDTF">2018-04-19T14:08:03Z</dcterms:created>
  <dcterms:modified xsi:type="dcterms:W3CDTF">2018-05-06T06:01:55Z</dcterms:modified>
</cp:coreProperties>
</file>

<file path=docProps/thumbnail.jpeg>
</file>